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3" r:id="rId2"/>
    <p:sldId id="274" r:id="rId3"/>
    <p:sldId id="279" r:id="rId4"/>
    <p:sldId id="280" r:id="rId5"/>
    <p:sldId id="281" r:id="rId6"/>
    <p:sldId id="282" r:id="rId7"/>
    <p:sldId id="286" r:id="rId8"/>
    <p:sldId id="283" r:id="rId9"/>
    <p:sldId id="284" r:id="rId10"/>
    <p:sldId id="285" r:id="rId11"/>
    <p:sldId id="271" r:id="rId12"/>
  </p:sldIdLst>
  <p:sldSz cx="12192000" cy="6858000"/>
  <p:notesSz cx="6858000" cy="9144000"/>
  <p:custShowLst>
    <p:custShow name="animation data flow" id="0">
      <p:sldLst/>
    </p:custShow>
  </p:custShow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Default Section" id="{65A65025-1E0B-4B2B-933A-1B2040FE13A0}">
          <p14:sldIdLst>
            <p14:sldId id="273"/>
            <p14:sldId id="274"/>
            <p14:sldId id="279"/>
            <p14:sldId id="280"/>
            <p14:sldId id="281"/>
            <p14:sldId id="282"/>
            <p14:sldId id="286"/>
          </p14:sldIdLst>
        </p14:section>
        <p14:section name="Untitled Section" id="{64FA38A8-431B-4EB2-9B9E-4390F3FBEB83}">
          <p14:sldIdLst>
            <p14:sldId id="283"/>
            <p14:sldId id="284"/>
            <p14:sldId id="28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7F7F7"/>
    <a:srgbClr val="F0F0F0"/>
    <a:srgbClr val="EAEAEA"/>
    <a:srgbClr val="B2B2B2"/>
    <a:srgbClr val="FF6753"/>
    <a:srgbClr val="FFF2CC"/>
    <a:srgbClr val="FFFFFF"/>
    <a:srgbClr val="F8F8F8"/>
    <a:srgbClr val="EB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0" autoAdjust="0"/>
  </p:normalViewPr>
  <p:slideViewPr>
    <p:cSldViewPr snapToGrid="0">
      <p:cViewPr varScale="1">
        <p:scale>
          <a:sx n="105" d="100"/>
          <a:sy n="105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BACB80-F1A5-488F-A6EC-C477A485B4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9622E-F1DB-486D-8FFC-54001552F0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1ECC7-3416-49C9-8817-40EEEC0CB582}" type="datetimeFigureOut">
              <a:rPr lang="en-US" smtClean="0"/>
              <a:t>06-Dec-21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28446-A2CE-4CA2-ADB2-F9F7C5A73F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F8EFA-0369-434D-B46F-6713D8A6B7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BE5D7-08CC-4552-8617-56E79BBC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14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177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Brief project description : </a:t>
            </a:r>
          </a:p>
          <a:p>
            <a:endParaRPr lang="en-US" dirty="0"/>
          </a:p>
          <a:p>
            <a:r>
              <a:rPr lang="en-US" dirty="0"/>
              <a:t>With current circumstances of COVID like situations, can we eliminate the need of physical access to a hardware. So one can connect to a 8051 based hardware kit remotely and perform operations like programming, memory accesses, </a:t>
            </a:r>
            <a:r>
              <a:rPr lang="en-US" dirty="0" err="1"/>
              <a:t>gpio</a:t>
            </a:r>
            <a:r>
              <a:rPr lang="en-US" dirty="0"/>
              <a:t> reads, etc.</a:t>
            </a:r>
          </a:p>
          <a:p>
            <a:r>
              <a:rPr lang="en-US" dirty="0"/>
              <a:t>In short, one can do almost all operations remotely which we have covered in labs.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2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host</a:t>
            </a:r>
          </a:p>
          <a:p>
            <a:r>
              <a:rPr lang="en-US" dirty="0"/>
              <a:t>	1. Utility to flash and monitor target system’s memory also monitor </a:t>
            </a:r>
            <a:r>
              <a:rPr lang="en-US" dirty="0" err="1"/>
              <a:t>gpio</a:t>
            </a:r>
            <a:r>
              <a:rPr lang="en-US" dirty="0"/>
              <a:t> </a:t>
            </a:r>
          </a:p>
          <a:p>
            <a:r>
              <a:rPr lang="en-US" dirty="0"/>
              <a:t>	2. User </a:t>
            </a:r>
            <a:r>
              <a:rPr lang="en-US" dirty="0" err="1"/>
              <a:t>woud</a:t>
            </a:r>
            <a:r>
              <a:rPr lang="en-US" dirty="0"/>
              <a:t> have tools to compile build and generate a hex file which is then supposed to be transferred to the target system</a:t>
            </a:r>
          </a:p>
          <a:p>
            <a:r>
              <a:rPr lang="en-US" dirty="0"/>
              <a:t>	3. For the verification of transferred hex file. Hash key </a:t>
            </a:r>
            <a:r>
              <a:rPr lang="en-US" dirty="0" err="1"/>
              <a:t>wold</a:t>
            </a:r>
            <a:r>
              <a:rPr lang="en-US" dirty="0"/>
              <a:t> be generated at the host end.</a:t>
            </a:r>
          </a:p>
          <a:p>
            <a:endParaRPr lang="en-US" dirty="0"/>
          </a:p>
          <a:p>
            <a:r>
              <a:rPr lang="en-US" dirty="0"/>
              <a:t>Target</a:t>
            </a:r>
          </a:p>
          <a:p>
            <a:r>
              <a:rPr lang="en-US" dirty="0"/>
              <a:t>	1. Consists of 8051, Memory –(to store hex file at targets end to verify that transfer is complete (OTA update). </a:t>
            </a:r>
          </a:p>
          <a:p>
            <a:r>
              <a:rPr lang="en-US" dirty="0"/>
              <a:t>	2. ESP8266 would be used to have communication with the host. Data would </a:t>
            </a:r>
            <a:br>
              <a:rPr lang="en-US" dirty="0"/>
            </a:br>
            <a:r>
              <a:rPr lang="en-US" dirty="0"/>
              <a:t>	2. </a:t>
            </a:r>
            <a:r>
              <a:rPr lang="en-US" dirty="0" err="1"/>
              <a:t>Whats</a:t>
            </a:r>
            <a:r>
              <a:rPr lang="en-US" dirty="0"/>
              <a:t> new (hardware)</a:t>
            </a:r>
          </a:p>
          <a:p>
            <a:r>
              <a:rPr lang="en-US" dirty="0"/>
              <a:t>		-power supply. ESP8266 consumption</a:t>
            </a:r>
          </a:p>
          <a:p>
            <a:r>
              <a:rPr lang="en-US" dirty="0"/>
              <a:t>		-Memory card storage</a:t>
            </a:r>
          </a:p>
          <a:p>
            <a:r>
              <a:rPr lang="en-US" dirty="0"/>
              <a:t>		-Target </a:t>
            </a:r>
            <a:r>
              <a:rPr lang="en-US" dirty="0" err="1"/>
              <a:t>uController</a:t>
            </a:r>
            <a:endParaRPr lang="en-US" dirty="0"/>
          </a:p>
          <a:p>
            <a:r>
              <a:rPr lang="en-US" dirty="0"/>
              <a:t>		-ESP8266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0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845" y="553069"/>
            <a:ext cx="1098431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5804955"/>
            <a:ext cx="10985500" cy="558476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rPr dirty="0"/>
              <a:t>Presentation Subtitle</a:t>
            </a:r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5012" y="5337727"/>
            <a:ext cx="101000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1049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1pPr>
            <a:lvl2pPr marL="0" indent="2286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2pPr>
            <a:lvl3pPr marL="0" indent="4572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3pPr>
            <a:lvl4pPr marL="0" indent="6858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4pPr>
            <a:lvl5pPr marL="0" indent="9144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4"/>
            <a:ext cx="10985500" cy="36207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3899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1049" y="6486708"/>
            <a:ext cx="243656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65669E-1056-48D5-90AD-EE2BD47DB5EC}"/>
              </a:ext>
            </a:extLst>
          </p:cNvPr>
          <p:cNvCxnSpPr>
            <a:cxnSpLocks/>
          </p:cNvCxnSpPr>
          <p:nvPr userDrawn="1"/>
        </p:nvCxnSpPr>
        <p:spPr>
          <a:xfrm>
            <a:off x="173076" y="6215512"/>
            <a:ext cx="11839575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6AAF323-5269-4E7A-8F27-BC2AB69BD82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8" y="6315079"/>
            <a:ext cx="3065209" cy="46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5CBF-2514-49D7-A6A5-582A4BC76A1B}"/>
              </a:ext>
            </a:extLst>
          </p:cNvPr>
          <p:cNvSpPr txBox="1"/>
          <p:nvPr userDrawn="1"/>
        </p:nvSpPr>
        <p:spPr>
          <a:xfrm>
            <a:off x="9018083" y="6315079"/>
            <a:ext cx="2918189" cy="2872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sng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Project: Remote Interfacing with 8051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E0EB1-0CE7-4D91-9F4B-ECB115D1798B}"/>
              </a:ext>
            </a:extLst>
          </p:cNvPr>
          <p:cNvSpPr txBox="1"/>
          <p:nvPr userDrawn="1"/>
        </p:nvSpPr>
        <p:spPr>
          <a:xfrm>
            <a:off x="9018082" y="6558504"/>
            <a:ext cx="2918189" cy="27186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2" spcCol="38100" rtlCol="0" anchor="ctr">
            <a:spAutoFit/>
          </a:bodyPr>
          <a:lstStyle/>
          <a:p>
            <a:pPr marL="171450" marR="0" indent="-17145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sym typeface="Helvetica Neue"/>
              </a:rPr>
              <a:t>Dhiraj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  <a:sym typeface="Helvetica Neue"/>
              </a:rPr>
              <a:t>Bennadi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sym typeface="Helvetica Neue"/>
              </a:rPr>
              <a:t> </a:t>
            </a:r>
          </a:p>
          <a:p>
            <a:pPr marL="171450" marR="0" indent="-17145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100" dirty="0">
                <a:solidFill>
                  <a:schemeClr val="bg2">
                    <a:lumMod val="10000"/>
                  </a:schemeClr>
                </a:solidFill>
                <a:sym typeface="Helvetica Neue"/>
              </a:rPr>
              <a:t>Rajat Chaple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25B8A-6F1D-45C5-BAD2-A1377906F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dt="0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CB2A48-7448-4990-9D49-9B6401B8DB95}"/>
              </a:ext>
            </a:extLst>
          </p:cNvPr>
          <p:cNvSpPr txBox="1"/>
          <p:nvPr/>
        </p:nvSpPr>
        <p:spPr>
          <a:xfrm>
            <a:off x="2913077" y="1659717"/>
            <a:ext cx="60946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hangingPunct="1"/>
            <a:r>
              <a:rPr lang="en-US" sz="3200" kern="1200" dirty="0">
                <a:solidFill>
                  <a:prstClr val="black"/>
                </a:solidFill>
                <a:latin typeface="Calibri" panose="020F0502020204030204"/>
              </a:rPr>
              <a:t>ESD 5613 : Final Project </a:t>
            </a:r>
            <a:br>
              <a:rPr lang="en-US" sz="3200" kern="1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200" kern="1200" dirty="0">
                <a:solidFill>
                  <a:prstClr val="black"/>
                </a:solidFill>
                <a:latin typeface="Calibri" panose="020F0502020204030204"/>
              </a:rPr>
              <a:t>(Fall 2021)</a:t>
            </a:r>
            <a:br>
              <a:rPr lang="en-US" sz="3200" kern="1200" dirty="0">
                <a:solidFill>
                  <a:prstClr val="black"/>
                </a:solidFill>
                <a:latin typeface="Calibri" panose="020F0502020204030204"/>
              </a:rPr>
            </a:br>
            <a:endParaRPr lang="en-US" sz="3200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 hangingPunct="1"/>
            <a:r>
              <a:rPr lang="en-US" sz="3200" b="1" u="sng" kern="1200" dirty="0">
                <a:solidFill>
                  <a:prstClr val="black"/>
                </a:solidFill>
                <a:latin typeface="Calibri" panose="020F0502020204030204"/>
              </a:rPr>
              <a:t>Remote Interfacing with 8051</a:t>
            </a:r>
          </a:p>
          <a:p>
            <a:pPr defTabSz="914400" hangingPunct="1"/>
            <a:endParaRPr lang="en-US" sz="3200" b="1" u="sng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2286000" lvl="4" indent="-457200" algn="l" defTabSz="91440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</a:rPr>
              <a:t>Dhiraj </a:t>
            </a:r>
            <a:r>
              <a:rPr lang="en-US" sz="2000" kern="1200" dirty="0" err="1">
                <a:solidFill>
                  <a:prstClr val="black"/>
                </a:solidFill>
                <a:latin typeface="Calibri" panose="020F0502020204030204"/>
              </a:rPr>
              <a:t>Bennadi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2286000" lvl="4" indent="-457200" algn="l" defTabSz="914400" hangingPunct="1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</a:rPr>
              <a:t>Rajat Chaple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26AF1-6014-4113-AC9A-7D8EBA2A32AF}"/>
              </a:ext>
            </a:extLst>
          </p:cNvPr>
          <p:cNvSpPr/>
          <p:nvPr/>
        </p:nvSpPr>
        <p:spPr>
          <a:xfrm>
            <a:off x="8091053" y="6289965"/>
            <a:ext cx="3953164" cy="52185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6BB1EF1-9E8A-4822-AAF1-82C46EEC1E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956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25C5-FAFC-469B-A2AF-EFF11075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1A259-75F7-4697-9499-69CBF375A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50" y="1642472"/>
            <a:ext cx="10985500" cy="2723051"/>
          </a:xfrm>
        </p:spPr>
        <p:txBody>
          <a:bodyPr>
            <a:normAutofit/>
          </a:bodyPr>
          <a:lstStyle/>
          <a:p>
            <a:r>
              <a:rPr lang="en-US" dirty="0"/>
              <a:t>Timeline shifted due to dependency on vendors</a:t>
            </a:r>
          </a:p>
          <a:p>
            <a:r>
              <a:rPr lang="en-US" dirty="0"/>
              <a:t>Combination of SMD components and through hole components for zero PCB soldering</a:t>
            </a:r>
          </a:p>
          <a:p>
            <a:r>
              <a:rPr lang="en-US" dirty="0"/>
              <a:t>Memory card interfacing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E976-0F94-4CCF-AC39-AB3F8078F8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846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emonstrate Your Project"/>
          <p:cNvSpPr txBox="1">
            <a:spLocks noGrp="1"/>
          </p:cNvSpPr>
          <p:nvPr>
            <p:ph type="title"/>
          </p:nvPr>
        </p:nvSpPr>
        <p:spPr>
          <a:xfrm>
            <a:off x="2907911" y="2712419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8150" dirty="0"/>
              <a:t>Thank you…</a:t>
            </a:r>
            <a:endParaRPr sz="81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7E154-9273-4F2D-BC84-3328B0451B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133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624507F4-F56F-45B0-A8B2-B610B8A4654D}"/>
              </a:ext>
            </a:extLst>
          </p:cNvPr>
          <p:cNvSpPr/>
          <p:nvPr/>
        </p:nvSpPr>
        <p:spPr>
          <a:xfrm>
            <a:off x="7199658" y="3774431"/>
            <a:ext cx="3643730" cy="141403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Target system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565EDD9-D66D-4B42-A606-CB80D699E74A}"/>
              </a:ext>
            </a:extLst>
          </p:cNvPr>
          <p:cNvSpPr/>
          <p:nvPr/>
        </p:nvSpPr>
        <p:spPr>
          <a:xfrm>
            <a:off x="7196345" y="2621473"/>
            <a:ext cx="1214618" cy="1057155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b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Backup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D8892C5-66E6-4775-8CDB-22E67F37B3F3}"/>
              </a:ext>
            </a:extLst>
          </p:cNvPr>
          <p:cNvSpPr/>
          <p:nvPr/>
        </p:nvSpPr>
        <p:spPr>
          <a:xfrm>
            <a:off x="7196345" y="1866508"/>
            <a:ext cx="3638654" cy="54022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9D98AAF-3AF3-4489-8DA3-01DA0E60DBAC}"/>
              </a:ext>
            </a:extLst>
          </p:cNvPr>
          <p:cNvSpPr/>
          <p:nvPr/>
        </p:nvSpPr>
        <p:spPr>
          <a:xfrm>
            <a:off x="7329984" y="4186322"/>
            <a:ext cx="1143634" cy="37789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ESP32</a:t>
            </a:r>
          </a:p>
        </p:txBody>
      </p:sp>
      <p:pic>
        <p:nvPicPr>
          <p:cNvPr id="84" name="Graphic 83" descr="Wireless router outline">
            <a:extLst>
              <a:ext uri="{FF2B5EF4-FFF2-40B4-BE49-F238E27FC236}">
                <a16:creationId xmlns:a16="http://schemas.microsoft.com/office/drawing/2014/main" id="{64BC77AA-2D4B-4E22-880B-088CCA06C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0172" y="4124638"/>
            <a:ext cx="914400" cy="914400"/>
          </a:xfrm>
          <a:prstGeom prst="rect">
            <a:avLst/>
          </a:prstGeom>
        </p:spPr>
      </p:pic>
      <p:pic>
        <p:nvPicPr>
          <p:cNvPr id="85" name="Graphic 84" descr="Wireless router outline">
            <a:extLst>
              <a:ext uri="{FF2B5EF4-FFF2-40B4-BE49-F238E27FC236}">
                <a16:creationId xmlns:a16="http://schemas.microsoft.com/office/drawing/2014/main" id="{C072AF85-68E8-445C-A929-EB418218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869" y="4128505"/>
            <a:ext cx="914400" cy="9144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A974F4D-CDAB-41ED-BE90-5854177A708D}"/>
              </a:ext>
            </a:extLst>
          </p:cNvPr>
          <p:cNvSpPr/>
          <p:nvPr/>
        </p:nvSpPr>
        <p:spPr>
          <a:xfrm>
            <a:off x="8799089" y="4624872"/>
            <a:ext cx="1780421" cy="45553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UART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AF446B5-56E2-468F-8D32-5B1FC40E07EF}"/>
              </a:ext>
            </a:extLst>
          </p:cNvPr>
          <p:cNvSpPr/>
          <p:nvPr/>
        </p:nvSpPr>
        <p:spPr>
          <a:xfrm>
            <a:off x="8799089" y="3998467"/>
            <a:ext cx="1780421" cy="45553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LCD Interface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7849C2A-DFB8-4094-BC7B-FD32795B7763}"/>
              </a:ext>
            </a:extLst>
          </p:cNvPr>
          <p:cNvGrpSpPr/>
          <p:nvPr/>
        </p:nvGrpSpPr>
        <p:grpSpPr>
          <a:xfrm>
            <a:off x="8638946" y="2624840"/>
            <a:ext cx="2204442" cy="1057155"/>
            <a:chOff x="9246175" y="1647537"/>
            <a:chExt cx="2204442" cy="105715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7306229-CE4E-43AF-B0B6-B519614E914B}"/>
                </a:ext>
              </a:extLst>
            </p:cNvPr>
            <p:cNvSpPr/>
            <p:nvPr/>
          </p:nvSpPr>
          <p:spPr>
            <a:xfrm>
              <a:off x="9246175" y="1647537"/>
              <a:ext cx="2204442" cy="1057155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8051 (</a:t>
              </a:r>
              <a:r>
                <a:rPr kumimoji="0" lang="en-US" sz="1800" b="0" i="0" u="none" strike="noStrike" kern="1200" cap="none" spc="0" normalizeH="0" baseline="0" noProof="0" dirty="0" err="1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uC</a:t>
              </a: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) 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FDF1266-48B1-4950-AB4A-ABB8886636A8}"/>
                </a:ext>
              </a:extLst>
            </p:cNvPr>
            <p:cNvSpPr/>
            <p:nvPr/>
          </p:nvSpPr>
          <p:spPr>
            <a:xfrm>
              <a:off x="9373929" y="2164359"/>
              <a:ext cx="842373" cy="39800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UART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2204E95-CAC9-476B-848E-FEC2BDC9EA69}"/>
                </a:ext>
              </a:extLst>
            </p:cNvPr>
            <p:cNvSpPr/>
            <p:nvPr/>
          </p:nvSpPr>
          <p:spPr>
            <a:xfrm>
              <a:off x="10420628" y="2156039"/>
              <a:ext cx="842373" cy="39800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GPIO</a:t>
              </a:r>
            </a:p>
          </p:txBody>
        </p:sp>
      </p:grpSp>
      <p:pic>
        <p:nvPicPr>
          <p:cNvPr id="95" name="Graphic 94" descr="Wireless outline">
            <a:extLst>
              <a:ext uri="{FF2B5EF4-FFF2-40B4-BE49-F238E27FC236}">
                <a16:creationId xmlns:a16="http://schemas.microsoft.com/office/drawing/2014/main" id="{81F50B7D-C41A-43B6-B342-858285EC9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32376">
            <a:off x="6693166" y="4135061"/>
            <a:ext cx="752934" cy="752934"/>
          </a:xfrm>
          <a:prstGeom prst="rect">
            <a:avLst/>
          </a:prstGeom>
        </p:spPr>
      </p:pic>
      <p:pic>
        <p:nvPicPr>
          <p:cNvPr id="96" name="Graphic 95" descr="Internet outline">
            <a:extLst>
              <a:ext uri="{FF2B5EF4-FFF2-40B4-BE49-F238E27FC236}">
                <a16:creationId xmlns:a16="http://schemas.microsoft.com/office/drawing/2014/main" id="{534F81C0-CEDA-4882-B671-DE154126B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9690" y="3855003"/>
            <a:ext cx="1313052" cy="1313052"/>
          </a:xfrm>
          <a:prstGeom prst="rect">
            <a:avLst/>
          </a:prstGeom>
        </p:spPr>
      </p:pic>
      <p:pic>
        <p:nvPicPr>
          <p:cNvPr id="97" name="Graphic 96" descr="Wireless outline">
            <a:extLst>
              <a:ext uri="{FF2B5EF4-FFF2-40B4-BE49-F238E27FC236}">
                <a16:creationId xmlns:a16="http://schemas.microsoft.com/office/drawing/2014/main" id="{D4AC67BB-520C-4BAD-9690-BFB25F2765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932813">
            <a:off x="2408355" y="4373570"/>
            <a:ext cx="397149" cy="39714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506E27E-08FF-4427-B2A8-B5FCDC676179}"/>
              </a:ext>
            </a:extLst>
          </p:cNvPr>
          <p:cNvSpPr txBox="1"/>
          <p:nvPr/>
        </p:nvSpPr>
        <p:spPr>
          <a:xfrm>
            <a:off x="10336345" y="3706493"/>
            <a:ext cx="517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hangingPunct="1"/>
            <a:r>
              <a:rPr lang="en-US" sz="1400" u="sng" kern="1200" dirty="0">
                <a:solidFill>
                  <a:prstClr val="black"/>
                </a:solidFill>
                <a:latin typeface="Calibri" panose="020F0502020204030204"/>
              </a:rPr>
              <a:t>New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2ABC8D9-92CF-40F5-A6CB-CBF9825EBE88}"/>
              </a:ext>
            </a:extLst>
          </p:cNvPr>
          <p:cNvSpPr txBox="1"/>
          <p:nvPr/>
        </p:nvSpPr>
        <p:spPr>
          <a:xfrm>
            <a:off x="10326195" y="1828844"/>
            <a:ext cx="517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hangingPunct="1"/>
            <a:r>
              <a:rPr lang="en-US" sz="1400" u="sng" kern="1200" dirty="0">
                <a:solidFill>
                  <a:prstClr val="black"/>
                </a:solidFill>
                <a:latin typeface="Calibri" panose="020F0502020204030204"/>
              </a:rPr>
              <a:t>New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C8E146B4-6266-4031-B5ED-3724D9258699}"/>
              </a:ext>
            </a:extLst>
          </p:cNvPr>
          <p:cNvSpPr txBox="1">
            <a:spLocks/>
          </p:cNvSpPr>
          <p:nvPr/>
        </p:nvSpPr>
        <p:spPr>
          <a:xfrm>
            <a:off x="927947" y="811059"/>
            <a:ext cx="4541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Block Diagram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2282EB6-B034-4AF5-A761-7A8C0F9411AA}"/>
              </a:ext>
            </a:extLst>
          </p:cNvPr>
          <p:cNvSpPr/>
          <p:nvPr/>
        </p:nvSpPr>
        <p:spPr>
          <a:xfrm>
            <a:off x="7329984" y="4709963"/>
            <a:ext cx="1143634" cy="36512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MSP432</a:t>
            </a:r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2D95709E-A522-4331-AB28-8864CC5EC7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876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25C5-FAFC-469B-A2AF-EFF11075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Requirement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1A259-75F7-4697-9499-69CBF375A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50" y="1642472"/>
            <a:ext cx="10985500" cy="3899623"/>
          </a:xfrm>
        </p:spPr>
        <p:txBody>
          <a:bodyPr/>
          <a:lstStyle/>
          <a:p>
            <a:r>
              <a:rPr lang="en-US" dirty="0"/>
              <a:t>Designing power supply circuit</a:t>
            </a:r>
          </a:p>
          <a:p>
            <a:r>
              <a:rPr lang="en-US" dirty="0"/>
              <a:t>Creating PCB schematic and layout</a:t>
            </a:r>
          </a:p>
          <a:p>
            <a:r>
              <a:rPr lang="en-US" dirty="0"/>
              <a:t>Interface ESP32 with MSP432</a:t>
            </a:r>
          </a:p>
          <a:p>
            <a:r>
              <a:rPr lang="en-US" dirty="0"/>
              <a:t>Develop a utility to transfer data from Host machine to Embedded device</a:t>
            </a:r>
          </a:p>
          <a:p>
            <a:r>
              <a:rPr lang="en-US" dirty="0"/>
              <a:t>Entering 8051 into Bootloader using MSP432</a:t>
            </a:r>
          </a:p>
          <a:p>
            <a:r>
              <a:rPr lang="en-US" dirty="0"/>
              <a:t>Programming the software into 8051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BE976-0F94-4CCF-AC39-AB3F8078F8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70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36E3-0FC6-48DA-B2D1-CE806B8E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Power supply circuit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1A659-186A-4648-932F-95FB169CAF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5357C-91CE-44BF-BE09-7E5139791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4"/>
          <a:stretch/>
        </p:blipFill>
        <p:spPr>
          <a:xfrm>
            <a:off x="325540" y="1376516"/>
            <a:ext cx="7686675" cy="2396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92709-07C4-4559-A1BA-0C8C741E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215" y="3429000"/>
            <a:ext cx="3409950" cy="245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BFC142-55AA-4D38-9EF9-9A02429F72B1}"/>
              </a:ext>
            </a:extLst>
          </p:cNvPr>
          <p:cNvSpPr txBox="1"/>
          <p:nvPr/>
        </p:nvSpPr>
        <p:spPr>
          <a:xfrm>
            <a:off x="909311" y="4547895"/>
            <a:ext cx="289181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Buck switching regulator</a:t>
            </a:r>
          </a:p>
          <a:p>
            <a:pPr marL="285750" lvl="2" indent="-285750" algn="l" defTabSz="2438338">
              <a:buFont typeface="Arial" panose="020B0604020202020204" pitchFamily="34" charset="0"/>
              <a:buChar char="•"/>
            </a:pPr>
            <a:r>
              <a:rPr kumimoji="0" lang="en-I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Vout</a:t>
            </a:r>
            <a:r>
              <a:rPr kumimoji="0" lang="en-I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: 5V</a:t>
            </a:r>
          </a:p>
          <a:p>
            <a:pPr marL="285750" lvl="2" indent="-285750" algn="l" defTabSz="2438338">
              <a:buFont typeface="Arial" panose="020B0604020202020204" pitchFamily="34" charset="0"/>
              <a:buChar char="•"/>
            </a:pPr>
            <a:r>
              <a:rPr lang="en-IN" sz="1800" dirty="0" err="1">
                <a:solidFill>
                  <a:srgbClr val="000000"/>
                </a:solidFill>
              </a:rPr>
              <a:t>Iout</a:t>
            </a:r>
            <a:r>
              <a:rPr lang="en-IN" sz="1800" dirty="0">
                <a:solidFill>
                  <a:srgbClr val="000000"/>
                </a:solidFill>
              </a:rPr>
              <a:t> : 3A (max value)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851649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36E3-0FC6-48DA-B2D1-CE806B8E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27" y="130200"/>
            <a:ext cx="10985500" cy="716582"/>
          </a:xfrm>
        </p:spPr>
        <p:txBody>
          <a:bodyPr>
            <a:normAutofit/>
          </a:bodyPr>
          <a:lstStyle/>
          <a:p>
            <a:r>
              <a:rPr lang="en-US" sz="3600" b="0" dirty="0"/>
              <a:t>PCB Design and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1A659-186A-4648-932F-95FB169CAF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7123B-0FEE-4185-B0A6-7ED2A72E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4" y="738628"/>
            <a:ext cx="4855019" cy="474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DB8B4-9B56-4D84-A00D-71A4C0E8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77" y="738627"/>
            <a:ext cx="4806774" cy="474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FC1F15-A7DA-4339-B9F4-AF30B8183E36}"/>
              </a:ext>
            </a:extLst>
          </p:cNvPr>
          <p:cNvSpPr txBox="1"/>
          <p:nvPr/>
        </p:nvSpPr>
        <p:spPr>
          <a:xfrm>
            <a:off x="506324" y="5621316"/>
            <a:ext cx="44836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Software used : Autodesk Eagle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99796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36E3-0FC6-48DA-B2D1-CE806B8E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27" y="130200"/>
            <a:ext cx="10985500" cy="716582"/>
          </a:xfrm>
        </p:spPr>
        <p:txBody>
          <a:bodyPr>
            <a:normAutofit/>
          </a:bodyPr>
          <a:lstStyle/>
          <a:p>
            <a:r>
              <a:rPr lang="en-US" sz="3600" b="0" dirty="0"/>
              <a:t>PCB Design and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1A659-186A-4648-932F-95FB169CAF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F420A4D-EB71-4BD6-8611-CB87C730D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6480" r="10937" b="4529"/>
          <a:stretch/>
        </p:blipFill>
        <p:spPr>
          <a:xfrm rot="10800000">
            <a:off x="1445341" y="924232"/>
            <a:ext cx="6312311" cy="3254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CE11852-CB3F-4D83-87B4-7F05A3A73B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t="8993" r="10390" b="1195"/>
          <a:stretch/>
        </p:blipFill>
        <p:spPr>
          <a:xfrm rot="10800000">
            <a:off x="5230761" y="2485100"/>
            <a:ext cx="6233651" cy="3175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6156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E51B-93C1-4AA1-B74E-A0CB35A17E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6" name="MergedVideo">
            <a:hlinkClick r:id="" action="ppaction://media"/>
            <a:extLst>
              <a:ext uri="{FF2B5EF4-FFF2-40B4-BE49-F238E27FC236}">
                <a16:creationId xmlns:a16="http://schemas.microsoft.com/office/drawing/2014/main" id="{BABF544F-0316-4464-890E-9E9C26FAB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64007"/>
            <a:ext cx="12034024" cy="676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9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CF34-D6A8-41CC-BBDA-1ADE40CF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0" dirty="0"/>
              <a:t>ESP32 interfacing with MSP432</a:t>
            </a:r>
            <a:endParaRPr lang="en-US" sz="3200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0D3D7-2630-45FF-AE11-C37C757D9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50" y="1899713"/>
            <a:ext cx="10985500" cy="456511"/>
          </a:xfrm>
        </p:spPr>
        <p:txBody>
          <a:bodyPr>
            <a:normAutofit/>
          </a:bodyPr>
          <a:lstStyle/>
          <a:p>
            <a:r>
              <a:rPr lang="en-IN" sz="2000" dirty="0"/>
              <a:t>ESP32 firmware: ESP32-WROOM-32_AT_Bin_V2.2.0.0</a:t>
            </a:r>
          </a:p>
          <a:p>
            <a:endParaRPr lang="en-IN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3B291-C7B1-451F-BC8E-7730FBA92D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2A9885-41F8-4137-B9F4-BD5F6B9F5EFE}"/>
              </a:ext>
            </a:extLst>
          </p:cNvPr>
          <p:cNvGrpSpPr/>
          <p:nvPr/>
        </p:nvGrpSpPr>
        <p:grpSpPr>
          <a:xfrm>
            <a:off x="1175822" y="3399638"/>
            <a:ext cx="5900636" cy="1073472"/>
            <a:chOff x="4756431" y="2637682"/>
            <a:chExt cx="5900636" cy="10734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DD5C34-B7A2-47EA-A708-68E52D19B7EC}"/>
                </a:ext>
              </a:extLst>
            </p:cNvPr>
            <p:cNvSpPr/>
            <p:nvPr/>
          </p:nvSpPr>
          <p:spPr>
            <a:xfrm>
              <a:off x="4756431" y="2653999"/>
              <a:ext cx="1214618" cy="1057155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ESP32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A65EA7-433B-41F7-BEB3-DFDFDEBD9037}"/>
                </a:ext>
              </a:extLst>
            </p:cNvPr>
            <p:cNvSpPr/>
            <p:nvPr/>
          </p:nvSpPr>
          <p:spPr>
            <a:xfrm>
              <a:off x="9442449" y="2637682"/>
              <a:ext cx="1214618" cy="1057155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MSP432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CCCF35-B13C-4112-8B31-E4E67EF30EFA}"/>
                </a:ext>
              </a:extLst>
            </p:cNvPr>
            <p:cNvSpPr/>
            <p:nvPr/>
          </p:nvSpPr>
          <p:spPr>
            <a:xfrm>
              <a:off x="7099440" y="2782006"/>
              <a:ext cx="1214618" cy="801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Logic Level</a:t>
              </a:r>
              <a:br>
                <a:rPr kumimoji="0" lang="en-US" sz="16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6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Shifter</a:t>
              </a:r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5D6859F0-F49B-40A9-AEAE-A261B2AFA2F5}"/>
                </a:ext>
              </a:extLst>
            </p:cNvPr>
            <p:cNvSpPr/>
            <p:nvPr/>
          </p:nvSpPr>
          <p:spPr>
            <a:xfrm>
              <a:off x="5971049" y="3100126"/>
              <a:ext cx="1128391" cy="118754"/>
            </a:xfrm>
            <a:prstGeom prst="leftRightArrow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Arrow: Left-Right 19">
              <a:extLst>
                <a:ext uri="{FF2B5EF4-FFF2-40B4-BE49-F238E27FC236}">
                  <a16:creationId xmlns:a16="http://schemas.microsoft.com/office/drawing/2014/main" id="{D0117703-3FC9-41DE-A0D4-10BDB198C513}"/>
                </a:ext>
              </a:extLst>
            </p:cNvPr>
            <p:cNvSpPr/>
            <p:nvPr/>
          </p:nvSpPr>
          <p:spPr>
            <a:xfrm>
              <a:off x="8316807" y="3106883"/>
              <a:ext cx="1128391" cy="118754"/>
            </a:xfrm>
            <a:prstGeom prst="leftRightArrow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6D1681-68FA-4D0E-819B-775EC9537F14}"/>
                </a:ext>
              </a:extLst>
            </p:cNvPr>
            <p:cNvSpPr txBox="1"/>
            <p:nvPr/>
          </p:nvSpPr>
          <p:spPr>
            <a:xfrm>
              <a:off x="8574545" y="2849151"/>
              <a:ext cx="690894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UART2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7AAF45-6D89-462A-B007-76B89164581E}"/>
                </a:ext>
              </a:extLst>
            </p:cNvPr>
            <p:cNvSpPr txBox="1"/>
            <p:nvPr/>
          </p:nvSpPr>
          <p:spPr>
            <a:xfrm>
              <a:off x="6186770" y="2808350"/>
              <a:ext cx="591508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UART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319D81-45D0-4130-BD58-EE7FBA19A972}"/>
              </a:ext>
            </a:extLst>
          </p:cNvPr>
          <p:cNvGrpSpPr/>
          <p:nvPr/>
        </p:nvGrpSpPr>
        <p:grpSpPr>
          <a:xfrm>
            <a:off x="8553484" y="1771217"/>
            <a:ext cx="2427467" cy="2685576"/>
            <a:chOff x="1299477" y="2122066"/>
            <a:chExt cx="2427467" cy="268557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1D30228-992C-447D-91EE-B31AA21438D4}"/>
                </a:ext>
              </a:extLst>
            </p:cNvPr>
            <p:cNvCxnSpPr>
              <a:cxnSpLocks/>
            </p:cNvCxnSpPr>
            <p:nvPr/>
          </p:nvCxnSpPr>
          <p:spPr>
            <a:xfrm>
              <a:off x="2477395" y="2354799"/>
              <a:ext cx="0" cy="37538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01EB00-7F0F-49E4-B6FE-E276A7AF0416}"/>
                </a:ext>
              </a:extLst>
            </p:cNvPr>
            <p:cNvCxnSpPr>
              <a:cxnSpLocks/>
            </p:cNvCxnSpPr>
            <p:nvPr/>
          </p:nvCxnSpPr>
          <p:spPr>
            <a:xfrm>
              <a:off x="2468997" y="2980988"/>
              <a:ext cx="0" cy="37538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BBBB9C-64C5-422E-95FC-6B5F036D5872}"/>
                </a:ext>
              </a:extLst>
            </p:cNvPr>
            <p:cNvCxnSpPr>
              <a:cxnSpLocks/>
            </p:cNvCxnSpPr>
            <p:nvPr/>
          </p:nvCxnSpPr>
          <p:spPr>
            <a:xfrm>
              <a:off x="2478495" y="3506490"/>
              <a:ext cx="0" cy="37538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611DA0E-2476-4927-BE07-67B59219FDBD}"/>
                </a:ext>
              </a:extLst>
            </p:cNvPr>
            <p:cNvCxnSpPr>
              <a:cxnSpLocks/>
            </p:cNvCxnSpPr>
            <p:nvPr/>
          </p:nvCxnSpPr>
          <p:spPr>
            <a:xfrm>
              <a:off x="2458829" y="4114222"/>
              <a:ext cx="0" cy="37538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5FF3D1-4375-44CB-9AAC-C4249FB71F0E}"/>
                </a:ext>
              </a:extLst>
            </p:cNvPr>
            <p:cNvSpPr/>
            <p:nvPr/>
          </p:nvSpPr>
          <p:spPr>
            <a:xfrm>
              <a:off x="1523999" y="2122066"/>
              <a:ext cx="1868129" cy="318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i="0" u="none" strike="noStrike" normalizeH="0" baseline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Set up WIFI mode</a:t>
              </a:r>
              <a:endParaRPr kumimoji="0" lang="en-US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8A12C1-AFFC-4604-9C27-83CED2331FF5}"/>
                </a:ext>
              </a:extLst>
            </p:cNvPr>
            <p:cNvSpPr/>
            <p:nvPr/>
          </p:nvSpPr>
          <p:spPr>
            <a:xfrm>
              <a:off x="1398382" y="2730183"/>
              <a:ext cx="2229658" cy="318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i="0" u="none" strike="noStrike" normalizeH="0" baseline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Set up </a:t>
              </a:r>
              <a:r>
                <a:rPr kumimoji="0" lang="en-IN" sz="1400" i="0" u="none" strike="noStrike" normalizeH="0" baseline="0" dirty="0" err="1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ssid</a:t>
              </a:r>
              <a:r>
                <a:rPr kumimoji="0" lang="en-IN" sz="1400" i="0" u="none" strike="noStrike" normalizeH="0" baseline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, password</a:t>
              </a:r>
              <a:endParaRPr kumimoji="0" lang="en-US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B4C7ED-B6B3-45D5-9AC8-492B983A92F1}"/>
                </a:ext>
              </a:extLst>
            </p:cNvPr>
            <p:cNvSpPr/>
            <p:nvPr/>
          </p:nvSpPr>
          <p:spPr>
            <a:xfrm>
              <a:off x="1534933" y="3338300"/>
              <a:ext cx="1868129" cy="318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i="0" u="none" strike="noStrike" normalizeH="0" baseline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Connect to WIFI</a:t>
              </a:r>
              <a:endParaRPr kumimoji="0" lang="en-US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8B1B4-3117-4313-821B-BE8D306F7878}"/>
                </a:ext>
              </a:extLst>
            </p:cNvPr>
            <p:cNvSpPr/>
            <p:nvPr/>
          </p:nvSpPr>
          <p:spPr>
            <a:xfrm>
              <a:off x="1299477" y="3913953"/>
              <a:ext cx="2427467" cy="318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i="0" u="none" strike="noStrike" normalizeH="0" baseline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Set up multiconnection mode</a:t>
              </a:r>
              <a:endParaRPr kumimoji="0" lang="en-US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8323A6-11FC-40E7-8675-FBAE29DEC660}"/>
                </a:ext>
              </a:extLst>
            </p:cNvPr>
            <p:cNvSpPr/>
            <p:nvPr/>
          </p:nvSpPr>
          <p:spPr>
            <a:xfrm>
              <a:off x="1534933" y="4489606"/>
              <a:ext cx="1868129" cy="3180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IN" sz="1400" i="0" u="none" strike="noStrike" normalizeH="0" baseline="0" dirty="0">
                  <a:ln w="0"/>
                  <a:solidFill>
                    <a:srgbClr val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Set up sever</a:t>
              </a:r>
              <a:endParaRPr kumimoji="0" lang="en-US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6863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378D-754F-45AF-9B79-727DC648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Flashing utility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6472E-9E5D-4D99-B142-7E07842BD1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C6A7D-C899-40A4-BE3B-637C86BB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076" y="1256332"/>
            <a:ext cx="5972175" cy="39528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01129C-B198-4D18-9209-B01314011FAC}"/>
              </a:ext>
            </a:extLst>
          </p:cNvPr>
          <p:cNvSpPr/>
          <p:nvPr/>
        </p:nvSpPr>
        <p:spPr>
          <a:xfrm>
            <a:off x="1576975" y="1819181"/>
            <a:ext cx="1998148" cy="318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Enter TCIP IP and Port</a:t>
            </a:r>
            <a:endParaRPr kumimoji="0" lang="en-US" sz="1400" i="0" u="none" strike="noStrike" normalizeH="0" baseline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F11AB2-C013-4840-9B46-6DE526A90E21}"/>
              </a:ext>
            </a:extLst>
          </p:cNvPr>
          <p:cNvSpPr/>
          <p:nvPr/>
        </p:nvSpPr>
        <p:spPr>
          <a:xfrm>
            <a:off x="1462806" y="2582798"/>
            <a:ext cx="2229658" cy="3180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Click connect</a:t>
            </a:r>
            <a:endParaRPr kumimoji="0" lang="en-US" sz="1400" i="0" u="none" strike="noStrike" normalizeH="0" baseline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12659-89B2-48B1-8450-F4AC9F70BFD7}"/>
              </a:ext>
            </a:extLst>
          </p:cNvPr>
          <p:cNvSpPr/>
          <p:nvPr/>
        </p:nvSpPr>
        <p:spPr>
          <a:xfrm>
            <a:off x="1661651" y="3368005"/>
            <a:ext cx="1868129" cy="533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Select HEX file using open file </a:t>
            </a:r>
            <a:r>
              <a:rPr kumimoji="0" lang="en-IN" sz="1400" i="0" u="none" strike="noStrike" normalizeH="0" baseline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buton</a:t>
            </a:r>
            <a:endParaRPr kumimoji="0" lang="en-US" sz="1400" i="0" u="none" strike="noStrike" normalizeH="0" baseline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DF6B00-F0D7-48FB-B484-B51C79A43DD9}"/>
              </a:ext>
            </a:extLst>
          </p:cNvPr>
          <p:cNvSpPr/>
          <p:nvPr/>
        </p:nvSpPr>
        <p:spPr>
          <a:xfrm>
            <a:off x="1383801" y="4317014"/>
            <a:ext cx="2427467" cy="533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1400" i="0" u="none" strike="noStrike" normalizeH="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Click program to send file over TCP IP</a:t>
            </a:r>
            <a:endParaRPr kumimoji="0" lang="en-US" sz="1400" i="0" u="none" strike="noStrike" normalizeH="0" baseline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552A00-45A4-47EC-BCDB-8C34616EE33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576049" y="2137217"/>
            <a:ext cx="1586" cy="44558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325D1-9939-4D2D-B1C6-A5A9D6D6F12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577635" y="2900834"/>
            <a:ext cx="18081" cy="46717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38E8BB-A63D-4DB8-99D1-46B2ACC5797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95716" y="3901484"/>
            <a:ext cx="1819" cy="41553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82289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417</Words>
  <Application>Microsoft Office PowerPoint</Application>
  <PresentationFormat>Widescreen</PresentationFormat>
  <Paragraphs>82</Paragraphs>
  <Slides>11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Helvetica Neue Medium</vt:lpstr>
      <vt:lpstr>21_BasicWhite</vt:lpstr>
      <vt:lpstr>PowerPoint Presentation</vt:lpstr>
      <vt:lpstr>PowerPoint Presentation</vt:lpstr>
      <vt:lpstr>Requirement</vt:lpstr>
      <vt:lpstr>Power supply circuit</vt:lpstr>
      <vt:lpstr>PCB Design and Layout</vt:lpstr>
      <vt:lpstr>PCB Design and Layout</vt:lpstr>
      <vt:lpstr>PowerPoint Presentation</vt:lpstr>
      <vt:lpstr>ESP32 interfacing with MSP432</vt:lpstr>
      <vt:lpstr>Flashing utility</vt:lpstr>
      <vt:lpstr>Challenges</vt:lpstr>
      <vt:lpstr>Thank you…</vt:lpstr>
      <vt:lpstr>animation data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2021 ECEN 5823</dc:title>
  <cp:lastModifiedBy>Rajat Chaple</cp:lastModifiedBy>
  <cp:revision>113</cp:revision>
  <dcterms:modified xsi:type="dcterms:W3CDTF">2021-12-06T23:57:31Z</dcterms:modified>
</cp:coreProperties>
</file>